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58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Bold" pitchFamily="2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4F1"/>
    <a:srgbClr val="F6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71" autoAdjust="0"/>
    <p:restoredTop sz="94607" autoAdjust="0"/>
  </p:normalViewPr>
  <p:slideViewPr>
    <p:cSldViewPr>
      <p:cViewPr varScale="1">
        <p:scale>
          <a:sx n="82" d="100"/>
          <a:sy n="82" d="100"/>
        </p:scale>
        <p:origin x="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2/26/24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860" y="658207"/>
            <a:ext cx="16627744" cy="232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705"/>
              </a:lnSpc>
            </a:pPr>
            <a:r>
              <a:rPr lang="en-US" sz="6600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MNE-Python Tutorial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5544800" y="190500"/>
            <a:ext cx="2459238" cy="2459238"/>
          </a:xfrm>
          <a:custGeom>
            <a:avLst/>
            <a:gdLst/>
            <a:ahLst/>
            <a:cxnLst/>
            <a:rect l="l" t="t" r="r" b="b"/>
            <a:pathLst>
              <a:path w="2459238" h="2459238">
                <a:moveTo>
                  <a:pt x="0" y="0"/>
                </a:moveTo>
                <a:lnTo>
                  <a:pt x="2459238" y="0"/>
                </a:lnTo>
                <a:lnTo>
                  <a:pt x="2459238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89350" y="6679056"/>
            <a:ext cx="4268804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Maansi Desai, PhD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" y="743514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 Austin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0871" y="8864267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Candidate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Univ. Paris-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Saclay</a:t>
            </a:r>
            <a:endParaRPr lang="en-US" sz="1908" spc="248" dirty="0">
              <a:solidFill>
                <a:srgbClr val="33333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2860" y="618332"/>
            <a:ext cx="3244714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WIRED 2024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AB3B53B-2FF2-6D0D-DADF-92358A02B2F4}"/>
              </a:ext>
            </a:extLst>
          </p:cNvPr>
          <p:cNvSpPr txBox="1"/>
          <p:nvPr/>
        </p:nvSpPr>
        <p:spPr>
          <a:xfrm>
            <a:off x="6572803" y="7399290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Alexandre </a:t>
            </a:r>
            <a:r>
              <a:rPr lang="en-US" sz="2800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Gramfort</a:t>
            </a: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PhD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C841BE4-7019-79EC-AFC4-71183668D3D0}"/>
              </a:ext>
            </a:extLst>
          </p:cNvPr>
          <p:cNvSpPr txBox="1"/>
          <p:nvPr/>
        </p:nvSpPr>
        <p:spPr>
          <a:xfrm>
            <a:off x="7151325" y="813778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Scientist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 Inc.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F916FD2-7086-7D85-B335-1CFCB179EBB4}"/>
              </a:ext>
            </a:extLst>
          </p:cNvPr>
          <p:cNvSpPr txBox="1"/>
          <p:nvPr/>
        </p:nvSpPr>
        <p:spPr>
          <a:xfrm>
            <a:off x="12851082" y="8034684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Mellot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5529C97A-88FF-C297-87F9-380B3161EB90}"/>
              </a:ext>
            </a:extLst>
          </p:cNvPr>
          <p:cNvSpPr txBox="1"/>
          <p:nvPr/>
        </p:nvSpPr>
        <p:spPr>
          <a:xfrm>
            <a:off x="4114800" y="2907354"/>
            <a:ext cx="4619222" cy="102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13, 2024</a:t>
            </a:r>
          </a:p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9:30am – 12:30pm</a:t>
            </a:r>
          </a:p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Paris, France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D51B32-A03F-54CF-EA87-C851C015E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50" y="5389360"/>
            <a:ext cx="2628900" cy="2578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AF89C2-07FF-77E9-B84D-C7542F1A1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05040"/>
            <a:ext cx="2628900" cy="2578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DB098-8D34-BF26-E486-CD351EDEF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677913"/>
            <a:ext cx="2641600" cy="2565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96BF3A-5695-7F6F-07F6-BB1B98E84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00" y="491699"/>
            <a:ext cx="38989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CONSIDERATIONS WHEN PREPROCESSING </a:t>
            </a:r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498764" y="1866834"/>
            <a:ext cx="10945258" cy="655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 is not as controlled as a typical recording environment (sound proof booth)</a:t>
            </a:r>
          </a:p>
          <a:p>
            <a:pPr marL="1617069" lvl="2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 sounds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electrodes are located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electrodes are plugged into amplifier is important for (re)-referencing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Sources of electrical noise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Aqusistion</a:t>
            </a: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sampling rate is important if you want high frequency information</a:t>
            </a:r>
          </a:p>
        </p:txBody>
      </p:sp>
      <p:pic>
        <p:nvPicPr>
          <p:cNvPr id="9217" name="Picture 1" descr="page8image25596592">
            <a:extLst>
              <a:ext uri="{FF2B5EF4-FFF2-40B4-BE49-F238E27FC236}">
                <a16:creationId xmlns:a16="http://schemas.microsoft.com/office/drawing/2014/main" id="{A115EA9B-1283-218F-05F2-D6BD9836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1573018"/>
            <a:ext cx="5562600" cy="312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age8image25604704">
            <a:extLst>
              <a:ext uri="{FF2B5EF4-FFF2-40B4-BE49-F238E27FC236}">
                <a16:creationId xmlns:a16="http://schemas.microsoft.com/office/drawing/2014/main" id="{FF67336C-6186-CACB-143A-B6C4A448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759" y="5205658"/>
            <a:ext cx="5580086" cy="31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0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 TYPES OF </a:t>
            </a:r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ARTIFACTS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477982" y="2909106"/>
            <a:ext cx="17332036" cy="446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artifact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Epileptiform activity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Chewing/jaw artifact 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VNS artifact (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vagus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nerve stimulator)</a:t>
            </a:r>
          </a:p>
        </p:txBody>
      </p:sp>
    </p:spTree>
    <p:extLst>
      <p:ext uri="{BB962C8B-B14F-4D97-AF65-F5344CB8AC3E}">
        <p14:creationId xmlns:p14="http://schemas.microsoft.com/office/powerpoint/2010/main" val="37777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SEIZURE ACTIVITY (LEFT)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2289" name="Picture 1" descr="page10image25438160">
            <a:extLst>
              <a:ext uri="{FF2B5EF4-FFF2-40B4-BE49-F238E27FC236}">
                <a16:creationId xmlns:a16="http://schemas.microsoft.com/office/drawing/2014/main" id="{9FC384D7-CFB5-323F-EB18-548564B4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119" y="1319909"/>
            <a:ext cx="14414500" cy="83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1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WAVE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4337" name="Picture 1" descr="page11image25249408">
            <a:extLst>
              <a:ext uri="{FF2B5EF4-FFF2-40B4-BE49-F238E27FC236}">
                <a16:creationId xmlns:a16="http://schemas.microsoft.com/office/drawing/2014/main" id="{9C47E690-CFF7-78B0-43A7-9C5A2DF3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319896"/>
            <a:ext cx="4191000" cy="96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E6243B0D-9BC6-6441-BF9D-09CFDD9D7B6F}"/>
              </a:ext>
            </a:extLst>
          </p:cNvPr>
          <p:cNvSpPr txBox="1"/>
          <p:nvPr/>
        </p:nvSpPr>
        <p:spPr>
          <a:xfrm>
            <a:off x="498764" y="3848100"/>
            <a:ext cx="11485418" cy="2160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9935" lvl="1">
              <a:lnSpc>
                <a:spcPct val="150000"/>
              </a:lnSpc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an epileptiform artifact – fast spike followed by slow wave</a:t>
            </a:r>
          </a:p>
        </p:txBody>
      </p:sp>
    </p:spTree>
    <p:extLst>
      <p:ext uri="{BB962C8B-B14F-4D97-AF65-F5344CB8AC3E}">
        <p14:creationId xmlns:p14="http://schemas.microsoft.com/office/powerpoint/2010/main" val="270902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TUTORIAL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F47AC03-6708-863F-B539-9D26AFE8B420}"/>
              </a:ext>
            </a:extLst>
          </p:cNvPr>
          <p:cNvSpPr txBox="1"/>
          <p:nvPr/>
        </p:nvSpPr>
        <p:spPr>
          <a:xfrm>
            <a:off x="498764" y="2019300"/>
            <a:ext cx="17332036" cy="562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will load 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 with BIDS metadata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power spectrum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raw data and look for bad channels and artifacts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 to high-gamma analytic amplitude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evoked data</a:t>
            </a:r>
          </a:p>
        </p:txBody>
      </p:sp>
    </p:spTree>
    <p:extLst>
      <p:ext uri="{BB962C8B-B14F-4D97-AF65-F5344CB8AC3E}">
        <p14:creationId xmlns:p14="http://schemas.microsoft.com/office/powerpoint/2010/main" val="31669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TUTORIAL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</p:spTree>
    <p:extLst>
      <p:ext uri="{BB962C8B-B14F-4D97-AF65-F5344CB8AC3E}">
        <p14:creationId xmlns:p14="http://schemas.microsoft.com/office/powerpoint/2010/main" val="22238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64739" y="856432"/>
            <a:ext cx="11558522" cy="124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6"/>
              </a:lnSpc>
            </a:pPr>
            <a:r>
              <a:rPr lang="en-US" sz="11122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ARE WE?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E7503-426F-1A4E-1E98-28179687F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807" y="3162300"/>
            <a:ext cx="3581398" cy="3512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6E939B-B074-8487-66B1-33402A76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50" y="3162300"/>
            <a:ext cx="3581400" cy="3512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DD3E0-FFE4-4396-8F52-7D9AE2C68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60" y="3282504"/>
            <a:ext cx="3402574" cy="3304423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18D487A-3B58-37F3-3459-60597CCDA844}"/>
              </a:ext>
            </a:extLst>
          </p:cNvPr>
          <p:cNvSpPr txBox="1"/>
          <p:nvPr/>
        </p:nvSpPr>
        <p:spPr>
          <a:xfrm>
            <a:off x="817950" y="6680555"/>
            <a:ext cx="4268804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Maansi Desai, PhD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8072A7B-A779-31FA-A9E6-6115F905C2D6}"/>
              </a:ext>
            </a:extLst>
          </p:cNvPr>
          <p:cNvSpPr txBox="1"/>
          <p:nvPr/>
        </p:nvSpPr>
        <p:spPr>
          <a:xfrm>
            <a:off x="457200" y="7436644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 Austin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97BFC80-A1C1-B102-FDC2-F54639FDDEBE}"/>
              </a:ext>
            </a:extLst>
          </p:cNvPr>
          <p:cNvSpPr txBox="1"/>
          <p:nvPr/>
        </p:nvSpPr>
        <p:spPr>
          <a:xfrm>
            <a:off x="6400800" y="6667500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Alexandre </a:t>
            </a:r>
            <a:r>
              <a:rPr lang="en-US" sz="2800" b="1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Gramfort</a:t>
            </a: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PhD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C14F6B4-1BBF-109A-7DCC-F531D97728A9}"/>
              </a:ext>
            </a:extLst>
          </p:cNvPr>
          <p:cNvSpPr txBox="1"/>
          <p:nvPr/>
        </p:nvSpPr>
        <p:spPr>
          <a:xfrm>
            <a:off x="6979322" y="740599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Scientist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 Inc.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03B40D5-AD3D-45D8-9FF4-4D9E1E535FFD}"/>
              </a:ext>
            </a:extLst>
          </p:cNvPr>
          <p:cNvSpPr txBox="1"/>
          <p:nvPr/>
        </p:nvSpPr>
        <p:spPr>
          <a:xfrm>
            <a:off x="13006589" y="7416510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Candidate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Univ. Paris-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Saclay</a:t>
            </a:r>
            <a:endParaRPr lang="en-US" sz="1908" spc="248" dirty="0">
              <a:solidFill>
                <a:srgbClr val="33333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A56323C-1EE1-7F77-53FF-DB353AEBBE47}"/>
              </a:ext>
            </a:extLst>
          </p:cNvPr>
          <p:cNvSpPr txBox="1"/>
          <p:nvPr/>
        </p:nvSpPr>
        <p:spPr>
          <a:xfrm>
            <a:off x="12496800" y="6586927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b="1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Mellot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776056"/>
            <a:ext cx="752904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16"/>
              </a:lnSpc>
              <a:spcBef>
                <a:spcPct val="0"/>
              </a:spcBef>
            </a:pPr>
            <a:r>
              <a:rPr lang="en-US" sz="9600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000" y="9516863"/>
            <a:ext cx="2400300" cy="44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WIRED</a:t>
            </a: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41691"/>
            <a:ext cx="12657320" cy="2785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What is MNE? (Alex and 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 and plotted evoked intracranial EEG (Maansi)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ave you got enough blankets?"/>
          <p:cNvSpPr txBox="1"/>
          <p:nvPr/>
        </p:nvSpPr>
        <p:spPr>
          <a:xfrm>
            <a:off x="7604736" y="2837403"/>
            <a:ext cx="5824140" cy="53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defTabSz="308074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800" dirty="0"/>
              <a:t>Have you got enough blankets?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8543819" y="5167965"/>
            <a:ext cx="8522394" cy="2809548"/>
            <a:chOff x="0" y="3439"/>
            <a:chExt cx="4261195" cy="1404773"/>
          </a:xfrm>
        </p:grpSpPr>
        <p:sp>
          <p:nvSpPr>
            <p:cNvPr id="310" name="hɪvygɑɾɪnʌfblæŋkᵼts"/>
            <p:cNvSpPr/>
            <p:nvPr/>
          </p:nvSpPr>
          <p:spPr>
            <a:xfrm>
              <a:off x="0" y="3439"/>
              <a:ext cx="1972989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308074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2800" dirty="0" err="1"/>
                <a:t>hɪvygɑɾɪnʌfblæŋkᵼts</a:t>
              </a:r>
              <a:endParaRPr sz="2800" dirty="0"/>
            </a:p>
          </p:txBody>
        </p:sp>
        <p:sp>
          <p:nvSpPr>
            <p:cNvPr id="311" name="phoneme"/>
            <p:cNvSpPr/>
            <p:nvPr/>
          </p:nvSpPr>
          <p:spPr>
            <a:xfrm>
              <a:off x="2991194" y="1382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ctr" defTabSz="308074">
                <a:defRPr sz="1200" i="1">
                  <a:solidFill>
                    <a:srgbClr val="4F8F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dirty="0"/>
                <a:t>phoneme</a:t>
              </a:r>
            </a:p>
          </p:txBody>
        </p:sp>
      </p:grpSp>
      <p:sp>
        <p:nvSpPr>
          <p:cNvPr id="313" name="word"/>
          <p:cNvSpPr txBox="1"/>
          <p:nvPr/>
        </p:nvSpPr>
        <p:spPr>
          <a:xfrm>
            <a:off x="14127012" y="3133719"/>
            <a:ext cx="798391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943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/>
              <a:t>word</a:t>
            </a:r>
          </a:p>
        </p:txBody>
      </p:sp>
      <p:sp>
        <p:nvSpPr>
          <p:cNvPr id="314" name="sentence"/>
          <p:cNvSpPr txBox="1"/>
          <p:nvPr/>
        </p:nvSpPr>
        <p:spPr>
          <a:xfrm>
            <a:off x="13372095" y="2346739"/>
            <a:ext cx="1960874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D78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/>
              <a:t>sentence</a:t>
            </a:r>
          </a:p>
        </p:txBody>
      </p:sp>
      <p:sp>
        <p:nvSpPr>
          <p:cNvPr id="315" name="meaning"/>
          <p:cNvSpPr txBox="1"/>
          <p:nvPr/>
        </p:nvSpPr>
        <p:spPr>
          <a:xfrm>
            <a:off x="14831113" y="2698907"/>
            <a:ext cx="1960874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FF2F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/>
              <a:t>meaning</a:t>
            </a:r>
          </a:p>
        </p:txBody>
      </p:sp>
      <p:grpSp>
        <p:nvGrpSpPr>
          <p:cNvPr id="318" name="Group"/>
          <p:cNvGrpSpPr/>
          <p:nvPr/>
        </p:nvGrpSpPr>
        <p:grpSpPr>
          <a:xfrm>
            <a:off x="8095666" y="5956584"/>
            <a:ext cx="8970544" cy="3662212"/>
            <a:chOff x="0" y="0"/>
            <a:chExt cx="4485270" cy="1831105"/>
          </a:xfrm>
        </p:grpSpPr>
        <p:sp>
          <p:nvSpPr>
            <p:cNvPr id="316" name="spectrotemporal…"/>
            <p:cNvSpPr/>
            <p:nvPr/>
          </p:nvSpPr>
          <p:spPr>
            <a:xfrm>
              <a:off x="3215270" y="5611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 algn="ctr" defTabSz="616148">
                <a:defRPr sz="1200" i="1">
                  <a:solidFill>
                    <a:srgbClr val="FF93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400"/>
                <a:t>spectrotemporal</a:t>
              </a:r>
            </a:p>
            <a:p>
              <a:pPr algn="ctr" defTabSz="616148">
                <a:defRPr sz="1200" i="1">
                  <a:solidFill>
                    <a:srgbClr val="FF93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400"/>
                <a:t>(frequency decomposition)</a:t>
              </a:r>
            </a:p>
          </p:txBody>
        </p:sp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2"/>
            <a:srcRect t="42345"/>
            <a:stretch>
              <a:fillRect/>
            </a:stretch>
          </p:blipFill>
          <p:spPr>
            <a:xfrm>
              <a:off x="0" y="0"/>
              <a:ext cx="2120067" cy="1122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"/>
          <p:cNvGrpSpPr/>
          <p:nvPr/>
        </p:nvGrpSpPr>
        <p:grpSpPr>
          <a:xfrm>
            <a:off x="8095666" y="7936377"/>
            <a:ext cx="8970544" cy="3349326"/>
            <a:chOff x="0" y="0"/>
            <a:chExt cx="4485270" cy="1674661"/>
          </a:xfrm>
        </p:grpSpPr>
        <p:sp>
          <p:nvSpPr>
            <p:cNvPr id="319" name="acoustic vibration"/>
            <p:cNvSpPr/>
            <p:nvPr/>
          </p:nvSpPr>
          <p:spPr>
            <a:xfrm>
              <a:off x="3215270" y="4046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ctr" defTabSz="308074">
                <a:defRPr sz="1200" i="1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dirty="0"/>
                <a:t>acoustic vibration</a:t>
              </a:r>
            </a:p>
          </p:txBody>
        </p:sp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2"/>
            <a:srcRect b="58413"/>
            <a:stretch>
              <a:fillRect/>
            </a:stretch>
          </p:blipFill>
          <p:spPr>
            <a:xfrm>
              <a:off x="0" y="0"/>
              <a:ext cx="2120067" cy="809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1" name="Group"/>
          <p:cNvGrpSpPr/>
          <p:nvPr/>
        </p:nvGrpSpPr>
        <p:grpSpPr>
          <a:xfrm>
            <a:off x="8384546" y="3973603"/>
            <a:ext cx="8757868" cy="2840433"/>
            <a:chOff x="0" y="-1"/>
            <a:chExt cx="4378932" cy="1420215"/>
          </a:xfrm>
        </p:grpSpPr>
        <p:grpSp>
          <p:nvGrpSpPr>
            <p:cNvPr id="324" name="Group"/>
            <p:cNvGrpSpPr/>
            <p:nvPr/>
          </p:nvGrpSpPr>
          <p:grpSpPr>
            <a:xfrm>
              <a:off x="0" y="15440"/>
              <a:ext cx="4378932" cy="1404774"/>
              <a:chOff x="0" y="3439"/>
              <a:chExt cx="4378931" cy="1404773"/>
            </a:xfrm>
          </p:grpSpPr>
          <p:sp>
            <p:nvSpPr>
              <p:cNvPr id="322" name="hɪv y gɑɾ ɪn ʌf blæŋ kᵼts"/>
              <p:cNvSpPr/>
              <p:nvPr/>
            </p:nvSpPr>
            <p:spPr>
              <a:xfrm>
                <a:off x="0" y="3439"/>
                <a:ext cx="2208460" cy="269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308074">
                  <a:defRPr sz="1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2800" dirty="0" err="1"/>
                  <a:t>hɪv</a:t>
                </a:r>
                <a:r>
                  <a:rPr sz="2800" dirty="0"/>
                  <a:t> y </a:t>
                </a:r>
                <a:r>
                  <a:rPr sz="2800" dirty="0" err="1"/>
                  <a:t>gɑɾ</a:t>
                </a:r>
                <a:r>
                  <a:rPr sz="2800" dirty="0"/>
                  <a:t> </a:t>
                </a:r>
                <a:r>
                  <a:rPr sz="2800" dirty="0" err="1"/>
                  <a:t>ɪn</a:t>
                </a:r>
                <a:r>
                  <a:rPr sz="2800" dirty="0"/>
                  <a:t> </a:t>
                </a:r>
                <a:r>
                  <a:rPr sz="2800" dirty="0" err="1"/>
                  <a:t>ʌf</a:t>
                </a:r>
                <a:r>
                  <a:rPr sz="2800" dirty="0"/>
                  <a:t> </a:t>
                </a:r>
                <a:r>
                  <a:rPr sz="2800" dirty="0" err="1"/>
                  <a:t>blæŋ</a:t>
                </a:r>
                <a:r>
                  <a:rPr sz="2800" dirty="0"/>
                  <a:t> </a:t>
                </a:r>
                <a:r>
                  <a:rPr sz="2800" dirty="0" err="1"/>
                  <a:t>kᵼts</a:t>
                </a:r>
                <a:endParaRPr sz="2800" dirty="0"/>
              </a:p>
            </p:txBody>
          </p:sp>
          <p:sp>
            <p:nvSpPr>
              <p:cNvPr id="323" name="syllable"/>
              <p:cNvSpPr/>
              <p:nvPr/>
            </p:nvSpPr>
            <p:spPr>
              <a:xfrm>
                <a:off x="3108930" y="13821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>
                <a:lvl1pPr algn="ctr" defTabSz="308074">
                  <a:defRPr sz="1200" i="1">
                    <a:solidFill>
                      <a:srgbClr val="0096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400" dirty="0"/>
                  <a:t>syllable</a:t>
                </a:r>
              </a:p>
            </p:txBody>
          </p:sp>
        </p:grpSp>
        <p:sp>
          <p:nvSpPr>
            <p:cNvPr id="325" name="Line"/>
            <p:cNvSpPr/>
            <p:nvPr/>
          </p:nvSpPr>
          <p:spPr>
            <a:xfrm flipV="1">
              <a:off x="268163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6" name="Line"/>
            <p:cNvSpPr/>
            <p:nvPr/>
          </p:nvSpPr>
          <p:spPr>
            <a:xfrm flipV="1">
              <a:off x="39902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89955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8" name="Line"/>
            <p:cNvSpPr/>
            <p:nvPr/>
          </p:nvSpPr>
          <p:spPr>
            <a:xfrm flipV="1">
              <a:off x="1066129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9" name="Line"/>
            <p:cNvSpPr/>
            <p:nvPr/>
          </p:nvSpPr>
          <p:spPr>
            <a:xfrm flipV="1">
              <a:off x="69904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30" name="Line"/>
            <p:cNvSpPr/>
            <p:nvPr/>
          </p:nvSpPr>
          <p:spPr>
            <a:xfrm flipV="1">
              <a:off x="151641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45" y="1451123"/>
            <a:ext cx="6530662" cy="8451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 advAuto="0"/>
      <p:bldP spid="312" grpId="0" animBg="1" advAuto="0"/>
      <p:bldP spid="313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  <p:bldP spid="331" grpId="0" animBg="1" advAuto="0"/>
      <p:bldP spid="33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51095" y="423641"/>
            <a:ext cx="1550330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INTRACRANIAL RECORDINGS IN THE HOSPITAL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4800" y="9509812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034" name="Picture 2" descr="page3image25175184">
            <a:extLst>
              <a:ext uri="{FF2B5EF4-FFF2-40B4-BE49-F238E27FC236}">
                <a16:creationId xmlns:a16="http://schemas.microsoft.com/office/drawing/2014/main" id="{4D6914FB-1B36-9310-18C3-65F6E7AD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70055"/>
            <a:ext cx="7624870" cy="33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3" descr="page3image25174560">
            <a:extLst>
              <a:ext uri="{FF2B5EF4-FFF2-40B4-BE49-F238E27FC236}">
                <a16:creationId xmlns:a16="http://schemas.microsoft.com/office/drawing/2014/main" id="{7C25B382-53AC-CA9F-E742-7783A295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73" y="2266064"/>
            <a:ext cx="3126505" cy="10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4" descr="page3image25177680">
            <a:extLst>
              <a:ext uri="{FF2B5EF4-FFF2-40B4-BE49-F238E27FC236}">
                <a16:creationId xmlns:a16="http://schemas.microsoft.com/office/drawing/2014/main" id="{3A5DB31D-6EE2-0909-92A3-3360EE2F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292" y="2217175"/>
            <a:ext cx="4435721" cy="10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5" descr="page3image25176640">
            <a:extLst>
              <a:ext uri="{FF2B5EF4-FFF2-40B4-BE49-F238E27FC236}">
                <a16:creationId xmlns:a16="http://schemas.microsoft.com/office/drawing/2014/main" id="{ADC01678-2233-0BE4-EEBE-1F9EDFA7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37" y="2705100"/>
            <a:ext cx="6228474" cy="3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7">
            <a:extLst>
              <a:ext uri="{FF2B5EF4-FFF2-40B4-BE49-F238E27FC236}">
                <a16:creationId xmlns:a16="http://schemas.microsoft.com/office/drawing/2014/main" id="{F0657402-5B39-4CFD-6AB7-45341526C861}"/>
              </a:ext>
            </a:extLst>
          </p:cNvPr>
          <p:cNvSpPr txBox="1"/>
          <p:nvPr/>
        </p:nvSpPr>
        <p:spPr>
          <a:xfrm>
            <a:off x="990600" y="6896100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Miller Nature Human Behavior 2019</a:t>
            </a:r>
          </a:p>
        </p:txBody>
      </p:sp>
      <p:sp>
        <p:nvSpPr>
          <p:cNvPr id="1039" name="TextBox 7">
            <a:extLst>
              <a:ext uri="{FF2B5EF4-FFF2-40B4-BE49-F238E27FC236}">
                <a16:creationId xmlns:a16="http://schemas.microsoft.com/office/drawing/2014/main" id="{5FF67DEA-755E-F874-2322-DFA54B49D72A}"/>
              </a:ext>
            </a:extLst>
          </p:cNvPr>
          <p:cNvSpPr txBox="1"/>
          <p:nvPr/>
        </p:nvSpPr>
        <p:spPr>
          <a:xfrm>
            <a:off x="3733800" y="8747670"/>
            <a:ext cx="119633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Intracranial recordings + cognitive tasks for 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85800" y="454341"/>
            <a:ext cx="93726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SIGNALS DIFFER?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4097" name="Picture 1" descr="page4image25653232">
            <a:extLst>
              <a:ext uri="{FF2B5EF4-FFF2-40B4-BE49-F238E27FC236}">
                <a16:creationId xmlns:a16="http://schemas.microsoft.com/office/drawing/2014/main" id="{C9AA9416-B981-159C-4072-DB0B6508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25" y="1951624"/>
            <a:ext cx="7589797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4image25653024">
            <a:extLst>
              <a:ext uri="{FF2B5EF4-FFF2-40B4-BE49-F238E27FC236}">
                <a16:creationId xmlns:a16="http://schemas.microsoft.com/office/drawing/2014/main" id="{A05CA437-C25D-98B9-D74F-AA2A23B1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29" y="2887044"/>
            <a:ext cx="669007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FDDB4171-03E1-1E5B-77F9-DD521D0CF134}"/>
              </a:ext>
            </a:extLst>
          </p:cNvPr>
          <p:cNvSpPr txBox="1"/>
          <p:nvPr/>
        </p:nvSpPr>
        <p:spPr>
          <a:xfrm>
            <a:off x="2280125" y="9097344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Mercier et al. 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NeuroImage</a:t>
            </a: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2022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4B6F03-983B-5040-4BA1-3B5F804EF22F}"/>
              </a:ext>
            </a:extLst>
          </p:cNvPr>
          <p:cNvSpPr txBox="1"/>
          <p:nvPr/>
        </p:nvSpPr>
        <p:spPr>
          <a:xfrm>
            <a:off x="10662125" y="8187944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 et al. Neuron 2015</a:t>
            </a:r>
          </a:p>
        </p:txBody>
      </p:sp>
    </p:spTree>
    <p:extLst>
      <p:ext uri="{BB962C8B-B14F-4D97-AF65-F5344CB8AC3E}">
        <p14:creationId xmlns:p14="http://schemas.microsoft.com/office/powerpoint/2010/main" val="53304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90946" y="356092"/>
            <a:ext cx="166254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GAMMA AS AN INDEX OF NEURAL ACTIVITY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F46AF7-057C-FB02-2F1A-220A2F6A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72" y="1282289"/>
            <a:ext cx="14006456" cy="835701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52D2055-AE5A-3051-A12F-74BC0855947D}"/>
              </a:ext>
            </a:extLst>
          </p:cNvPr>
          <p:cNvSpPr txBox="1"/>
          <p:nvPr/>
        </p:nvSpPr>
        <p:spPr>
          <a:xfrm>
            <a:off x="6096000" y="1661430"/>
            <a:ext cx="54864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400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”It had gone like clockwork”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9E2B6-207C-7E1E-E0C3-4C5E9321F23C}"/>
              </a:ext>
            </a:extLst>
          </p:cNvPr>
          <p:cNvSpPr txBox="1"/>
          <p:nvPr/>
        </p:nvSpPr>
        <p:spPr>
          <a:xfrm>
            <a:off x="12468845" y="1460124"/>
            <a:ext cx="3678383" cy="748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Stimuli from TIMIT</a:t>
            </a:r>
          </a:p>
          <a:p>
            <a:pPr algn="ctr">
              <a:lnSpc>
                <a:spcPts val="2672"/>
              </a:lnSpc>
            </a:pP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800" i="1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Garfolo</a:t>
            </a: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1993)</a:t>
            </a:r>
          </a:p>
        </p:txBody>
      </p:sp>
      <p:sp>
        <p:nvSpPr>
          <p:cNvPr id="8" name="correlated with multi-unit spiking…">
            <a:extLst>
              <a:ext uri="{FF2B5EF4-FFF2-40B4-BE49-F238E27FC236}">
                <a16:creationId xmlns:a16="http://schemas.microsoft.com/office/drawing/2014/main" id="{4B5842CF-B4CF-ADBF-84BD-93A720804DEA}"/>
              </a:ext>
            </a:extLst>
          </p:cNvPr>
          <p:cNvSpPr txBox="1"/>
          <p:nvPr/>
        </p:nvSpPr>
        <p:spPr>
          <a:xfrm>
            <a:off x="12171433" y="9132883"/>
            <a:ext cx="4273205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 sz="14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correlated with multi-unit spiking</a:t>
            </a:r>
          </a:p>
          <a:p>
            <a:pPr defTabSz="308074">
              <a:defRPr sz="14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(Ray &amp; </a:t>
            </a:r>
            <a:r>
              <a:rPr sz="2000" dirty="0" err="1"/>
              <a:t>Maunsell</a:t>
            </a:r>
            <a:r>
              <a:rPr sz="2000" dirty="0"/>
              <a:t>, </a:t>
            </a:r>
            <a:r>
              <a:rPr sz="2000" dirty="0" err="1"/>
              <a:t>PLoS</a:t>
            </a:r>
            <a:r>
              <a:rPr sz="2000" dirty="0"/>
              <a:t> Biology 2011)</a:t>
            </a:r>
          </a:p>
        </p:txBody>
      </p:sp>
      <p:sp>
        <p:nvSpPr>
          <p:cNvPr id="9" name="“high…">
            <a:extLst>
              <a:ext uri="{FF2B5EF4-FFF2-40B4-BE49-F238E27FC236}">
                <a16:creationId xmlns:a16="http://schemas.microsoft.com/office/drawing/2014/main" id="{2DA7B247-D410-4E45-95ED-6CA87F97BCF2}"/>
              </a:ext>
            </a:extLst>
          </p:cNvPr>
          <p:cNvSpPr txBox="1"/>
          <p:nvPr/>
        </p:nvSpPr>
        <p:spPr>
          <a:xfrm>
            <a:off x="16002000" y="3566497"/>
            <a:ext cx="1620631" cy="79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/>
              <a:t>“high</a:t>
            </a:r>
          </a:p>
          <a:p>
            <a:pPr defTabSz="308074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/>
              <a:t>gamma”</a:t>
            </a:r>
          </a:p>
        </p:txBody>
      </p:sp>
    </p:spTree>
    <p:extLst>
      <p:ext uri="{BB962C8B-B14F-4D97-AF65-F5344CB8AC3E}">
        <p14:creationId xmlns:p14="http://schemas.microsoft.com/office/powerpoint/2010/main" val="87744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 OF INTRACRANIAL RECORDINGS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173181" y="2690618"/>
            <a:ext cx="11353800" cy="5642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measure changes at fast timescales </a:t>
            </a:r>
          </a:p>
          <a:p>
            <a:pPr marL="1617069" lvl="2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Phonological information: /b/ vs. /p/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know where your signals are coming from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SNR, requires fewer trials than EEG/MEG</a:t>
            </a:r>
          </a:p>
        </p:txBody>
      </p:sp>
      <p:pic>
        <p:nvPicPr>
          <p:cNvPr id="7169" name="Picture 1" descr="page6image25465520">
            <a:extLst>
              <a:ext uri="{FF2B5EF4-FFF2-40B4-BE49-F238E27FC236}">
                <a16:creationId xmlns:a16="http://schemas.microsoft.com/office/drawing/2014/main" id="{97DA454E-6A5D-BC5D-4C41-CA413657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017" y="1946563"/>
            <a:ext cx="6573983" cy="70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page6image25465520">
            <a:extLst>
              <a:ext uri="{FF2B5EF4-FFF2-40B4-BE49-F238E27FC236}">
                <a16:creationId xmlns:a16="http://schemas.microsoft.com/office/drawing/2014/main" id="{559CBFFC-990C-C86E-5B6F-822114E89B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124200" cy="332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21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643841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DISADVANTAGES OF INTRACRANIAL RECORDINGS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762000" y="2552700"/>
            <a:ext cx="16438419" cy="568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 depends on clinical need, not your research question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Invasive (must be done in patient populations)</a:t>
            </a:r>
          </a:p>
          <a:p>
            <a:pPr marL="1617069" lvl="2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Epilepsy/tumor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Relatively time-limited experiments / less controlled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7521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417</Words>
  <Application>Microsoft Macintosh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Helvetica Neue Light</vt:lpstr>
      <vt:lpstr>Helvetica Neue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Minimalist Basic Simlpe Presentation</dc:title>
  <cp:lastModifiedBy>Maansi Desai</cp:lastModifiedBy>
  <cp:revision>14</cp:revision>
  <dcterms:created xsi:type="dcterms:W3CDTF">2006-08-16T00:00:00Z</dcterms:created>
  <dcterms:modified xsi:type="dcterms:W3CDTF">2024-02-26T21:11:24Z</dcterms:modified>
  <dc:identifier>DAF91ojFHME</dc:identifier>
</cp:coreProperties>
</file>